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59" r:id="rId5"/>
    <p:sldId id="260" r:id="rId6"/>
    <p:sldId id="261" r:id="rId7"/>
    <p:sldId id="264" r:id="rId8"/>
    <p:sldId id="265" r:id="rId9"/>
    <p:sldId id="262" r:id="rId10"/>
    <p:sldId id="263" r:id="rId1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561583-2800-4A0B-4074-98DCEDC5BFC5}" v="236" dt="2021-08-04T18:57:51.493"/>
    <p1510:client id="{F4257B66-E8DC-41FD-A8A9-C71DBC6379FD}" v="912" dt="2021-08-04T18:41:52.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64B0D7-54EA-437E-A699-1A313469353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DF6FA90-F1BA-44AF-BF3F-22A0235D8756}">
      <dgm:prSet/>
      <dgm:spPr/>
      <dgm:t>
        <a:bodyPr/>
        <a:lstStyle/>
        <a:p>
          <a:pPr>
            <a:lnSpc>
              <a:spcPct val="100000"/>
            </a:lnSpc>
          </a:pPr>
          <a:r>
            <a:rPr lang="en-GB" b="1"/>
            <a:t>Reduced downtime and longer life</a:t>
          </a:r>
          <a:endParaRPr lang="en-US"/>
        </a:p>
      </dgm:t>
    </dgm:pt>
    <dgm:pt modelId="{FB853128-209F-4D03-B9B6-066F16FB498A}" type="parTrans" cxnId="{795C1935-EECD-4109-B4D3-AC1629BFE14B}">
      <dgm:prSet/>
      <dgm:spPr/>
      <dgm:t>
        <a:bodyPr/>
        <a:lstStyle/>
        <a:p>
          <a:endParaRPr lang="en-US"/>
        </a:p>
      </dgm:t>
    </dgm:pt>
    <dgm:pt modelId="{41FACF80-7B53-4D30-B9D1-5172B66C9803}" type="sibTrans" cxnId="{795C1935-EECD-4109-B4D3-AC1629BFE14B}">
      <dgm:prSet/>
      <dgm:spPr/>
      <dgm:t>
        <a:bodyPr/>
        <a:lstStyle/>
        <a:p>
          <a:endParaRPr lang="en-US"/>
        </a:p>
      </dgm:t>
    </dgm:pt>
    <dgm:pt modelId="{ED39EF95-EB92-428E-B43A-044859AD1433}">
      <dgm:prSet/>
      <dgm:spPr/>
      <dgm:t>
        <a:bodyPr/>
        <a:lstStyle/>
        <a:p>
          <a:pPr>
            <a:lnSpc>
              <a:spcPct val="100000"/>
            </a:lnSpc>
          </a:pPr>
          <a:r>
            <a:rPr lang="en-GB" b="1"/>
            <a:t>Reduced maintenance costs</a:t>
          </a:r>
          <a:endParaRPr lang="en-US"/>
        </a:p>
      </dgm:t>
    </dgm:pt>
    <dgm:pt modelId="{BF632435-1005-49B5-A992-CEC81386224F}" type="parTrans" cxnId="{C22938F9-2A86-4F47-89A6-9907F6A4AACD}">
      <dgm:prSet/>
      <dgm:spPr/>
      <dgm:t>
        <a:bodyPr/>
        <a:lstStyle/>
        <a:p>
          <a:endParaRPr lang="en-US"/>
        </a:p>
      </dgm:t>
    </dgm:pt>
    <dgm:pt modelId="{E631A82B-CA24-4138-B16B-347CC62C7141}" type="sibTrans" cxnId="{C22938F9-2A86-4F47-89A6-9907F6A4AACD}">
      <dgm:prSet/>
      <dgm:spPr/>
      <dgm:t>
        <a:bodyPr/>
        <a:lstStyle/>
        <a:p>
          <a:endParaRPr lang="en-US"/>
        </a:p>
      </dgm:t>
    </dgm:pt>
    <dgm:pt modelId="{66C73495-C0B7-497F-81D6-ED40BBDC7D6D}">
      <dgm:prSet/>
      <dgm:spPr/>
      <dgm:t>
        <a:bodyPr/>
        <a:lstStyle/>
        <a:p>
          <a:pPr>
            <a:lnSpc>
              <a:spcPct val="100000"/>
            </a:lnSpc>
          </a:pPr>
          <a:r>
            <a:rPr lang="en-GB" b="1"/>
            <a:t>Improved safety</a:t>
          </a:r>
          <a:endParaRPr lang="en-US"/>
        </a:p>
      </dgm:t>
    </dgm:pt>
    <dgm:pt modelId="{E3738DC4-2327-4C42-A6FD-73B2E19C74B4}" type="parTrans" cxnId="{2A66E5E7-4C3D-45D8-8F31-129981474789}">
      <dgm:prSet/>
      <dgm:spPr/>
      <dgm:t>
        <a:bodyPr/>
        <a:lstStyle/>
        <a:p>
          <a:endParaRPr lang="en-US"/>
        </a:p>
      </dgm:t>
    </dgm:pt>
    <dgm:pt modelId="{94A4E416-E8A9-41DD-B4D6-5BBCEB9A144E}" type="sibTrans" cxnId="{2A66E5E7-4C3D-45D8-8F31-129981474789}">
      <dgm:prSet/>
      <dgm:spPr/>
      <dgm:t>
        <a:bodyPr/>
        <a:lstStyle/>
        <a:p>
          <a:endParaRPr lang="en-US"/>
        </a:p>
      </dgm:t>
    </dgm:pt>
    <dgm:pt modelId="{197B0410-F890-429D-B00A-2E6B5C56F3A6}" type="pres">
      <dgm:prSet presAssocID="{D564B0D7-54EA-437E-A699-1A3134693535}" presName="root" presStyleCnt="0">
        <dgm:presLayoutVars>
          <dgm:dir/>
          <dgm:resizeHandles val="exact"/>
        </dgm:presLayoutVars>
      </dgm:prSet>
      <dgm:spPr/>
    </dgm:pt>
    <dgm:pt modelId="{625651D3-81C5-4F45-9A7A-C30BED445325}" type="pres">
      <dgm:prSet presAssocID="{6DF6FA90-F1BA-44AF-BF3F-22A0235D8756}" presName="compNode" presStyleCnt="0"/>
      <dgm:spPr/>
    </dgm:pt>
    <dgm:pt modelId="{B9DF3846-5AA7-4C3B-B722-39804154D7F0}" type="pres">
      <dgm:prSet presAssocID="{6DF6FA90-F1BA-44AF-BF3F-22A0235D8756}" presName="bgRect" presStyleLbl="bgShp" presStyleIdx="0" presStyleCnt="3"/>
      <dgm:spPr/>
    </dgm:pt>
    <dgm:pt modelId="{E412DC05-6B1B-418A-BC48-C72C245E46EE}" type="pres">
      <dgm:prSet presAssocID="{6DF6FA90-F1BA-44AF-BF3F-22A0235D87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51A9F708-667A-48F3-AA15-3608EEFA46CC}" type="pres">
      <dgm:prSet presAssocID="{6DF6FA90-F1BA-44AF-BF3F-22A0235D8756}" presName="spaceRect" presStyleCnt="0"/>
      <dgm:spPr/>
    </dgm:pt>
    <dgm:pt modelId="{36003120-F679-4BA6-9C13-4CDD72CC702F}" type="pres">
      <dgm:prSet presAssocID="{6DF6FA90-F1BA-44AF-BF3F-22A0235D8756}" presName="parTx" presStyleLbl="revTx" presStyleIdx="0" presStyleCnt="3">
        <dgm:presLayoutVars>
          <dgm:chMax val="0"/>
          <dgm:chPref val="0"/>
        </dgm:presLayoutVars>
      </dgm:prSet>
      <dgm:spPr/>
    </dgm:pt>
    <dgm:pt modelId="{FDB2F203-B344-4BD7-9CF0-9B5E40B7E3FC}" type="pres">
      <dgm:prSet presAssocID="{41FACF80-7B53-4D30-B9D1-5172B66C9803}" presName="sibTrans" presStyleCnt="0"/>
      <dgm:spPr/>
    </dgm:pt>
    <dgm:pt modelId="{7C27F9C6-DC56-4466-B5AD-03297BF8432B}" type="pres">
      <dgm:prSet presAssocID="{ED39EF95-EB92-428E-B43A-044859AD1433}" presName="compNode" presStyleCnt="0"/>
      <dgm:spPr/>
    </dgm:pt>
    <dgm:pt modelId="{8032CD05-DAA2-4826-8988-7DFB816A3104}" type="pres">
      <dgm:prSet presAssocID="{ED39EF95-EB92-428E-B43A-044859AD1433}" presName="bgRect" presStyleLbl="bgShp" presStyleIdx="1" presStyleCnt="3"/>
      <dgm:spPr/>
    </dgm:pt>
    <dgm:pt modelId="{5FE7937D-FF26-46A5-917B-DB2C33F5351B}" type="pres">
      <dgm:prSet presAssocID="{ED39EF95-EB92-428E-B43A-044859AD14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0494D9B6-7693-4FA7-953F-F4F6DDC3126F}" type="pres">
      <dgm:prSet presAssocID="{ED39EF95-EB92-428E-B43A-044859AD1433}" presName="spaceRect" presStyleCnt="0"/>
      <dgm:spPr/>
    </dgm:pt>
    <dgm:pt modelId="{38F4107C-E3A5-4C4C-B1A7-50ED3A73D9F9}" type="pres">
      <dgm:prSet presAssocID="{ED39EF95-EB92-428E-B43A-044859AD1433}" presName="parTx" presStyleLbl="revTx" presStyleIdx="1" presStyleCnt="3">
        <dgm:presLayoutVars>
          <dgm:chMax val="0"/>
          <dgm:chPref val="0"/>
        </dgm:presLayoutVars>
      </dgm:prSet>
      <dgm:spPr/>
    </dgm:pt>
    <dgm:pt modelId="{54B288AE-FDC7-4746-AA52-4FEF5255614D}" type="pres">
      <dgm:prSet presAssocID="{E631A82B-CA24-4138-B16B-347CC62C7141}" presName="sibTrans" presStyleCnt="0"/>
      <dgm:spPr/>
    </dgm:pt>
    <dgm:pt modelId="{022DFCC8-2435-483B-9D3A-F240822280E1}" type="pres">
      <dgm:prSet presAssocID="{66C73495-C0B7-497F-81D6-ED40BBDC7D6D}" presName="compNode" presStyleCnt="0"/>
      <dgm:spPr/>
    </dgm:pt>
    <dgm:pt modelId="{02431FC9-8E28-4AEC-971A-FDCDD1517893}" type="pres">
      <dgm:prSet presAssocID="{66C73495-C0B7-497F-81D6-ED40BBDC7D6D}" presName="bgRect" presStyleLbl="bgShp" presStyleIdx="2" presStyleCnt="3"/>
      <dgm:spPr/>
    </dgm:pt>
    <dgm:pt modelId="{5821A491-0EC1-4894-ADD3-3A16499C2BA1}" type="pres">
      <dgm:prSet presAssocID="{66C73495-C0B7-497F-81D6-ED40BBDC7D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D46B7471-BAB9-4CEF-9762-9B360869A966}" type="pres">
      <dgm:prSet presAssocID="{66C73495-C0B7-497F-81D6-ED40BBDC7D6D}" presName="spaceRect" presStyleCnt="0"/>
      <dgm:spPr/>
    </dgm:pt>
    <dgm:pt modelId="{6CA59E66-D248-444D-AC9E-078BC056563A}" type="pres">
      <dgm:prSet presAssocID="{66C73495-C0B7-497F-81D6-ED40BBDC7D6D}" presName="parTx" presStyleLbl="revTx" presStyleIdx="2" presStyleCnt="3">
        <dgm:presLayoutVars>
          <dgm:chMax val="0"/>
          <dgm:chPref val="0"/>
        </dgm:presLayoutVars>
      </dgm:prSet>
      <dgm:spPr/>
    </dgm:pt>
  </dgm:ptLst>
  <dgm:cxnLst>
    <dgm:cxn modelId="{795C1935-EECD-4109-B4D3-AC1629BFE14B}" srcId="{D564B0D7-54EA-437E-A699-1A3134693535}" destId="{6DF6FA90-F1BA-44AF-BF3F-22A0235D8756}" srcOrd="0" destOrd="0" parTransId="{FB853128-209F-4D03-B9B6-066F16FB498A}" sibTransId="{41FACF80-7B53-4D30-B9D1-5172B66C9803}"/>
    <dgm:cxn modelId="{3F7AF667-1394-4CE6-84D0-F9A6AFD24A66}" type="presOf" srcId="{66C73495-C0B7-497F-81D6-ED40BBDC7D6D}" destId="{6CA59E66-D248-444D-AC9E-078BC056563A}" srcOrd="0" destOrd="0" presId="urn:microsoft.com/office/officeart/2018/2/layout/IconVerticalSolidList"/>
    <dgm:cxn modelId="{8BA50772-2644-44BB-A3AA-7079FB51F528}" type="presOf" srcId="{6DF6FA90-F1BA-44AF-BF3F-22A0235D8756}" destId="{36003120-F679-4BA6-9C13-4CDD72CC702F}" srcOrd="0" destOrd="0" presId="urn:microsoft.com/office/officeart/2018/2/layout/IconVerticalSolidList"/>
    <dgm:cxn modelId="{A56E1C78-897D-45BD-9869-4088AA3CF279}" type="presOf" srcId="{D564B0D7-54EA-437E-A699-1A3134693535}" destId="{197B0410-F890-429D-B00A-2E6B5C56F3A6}" srcOrd="0" destOrd="0" presId="urn:microsoft.com/office/officeart/2018/2/layout/IconVerticalSolidList"/>
    <dgm:cxn modelId="{C0BDD97F-E9CF-43C7-9367-4C27EF2D421F}" type="presOf" srcId="{ED39EF95-EB92-428E-B43A-044859AD1433}" destId="{38F4107C-E3A5-4C4C-B1A7-50ED3A73D9F9}" srcOrd="0" destOrd="0" presId="urn:microsoft.com/office/officeart/2018/2/layout/IconVerticalSolidList"/>
    <dgm:cxn modelId="{2A66E5E7-4C3D-45D8-8F31-129981474789}" srcId="{D564B0D7-54EA-437E-A699-1A3134693535}" destId="{66C73495-C0B7-497F-81D6-ED40BBDC7D6D}" srcOrd="2" destOrd="0" parTransId="{E3738DC4-2327-4C42-A6FD-73B2E19C74B4}" sibTransId="{94A4E416-E8A9-41DD-B4D6-5BBCEB9A144E}"/>
    <dgm:cxn modelId="{C22938F9-2A86-4F47-89A6-9907F6A4AACD}" srcId="{D564B0D7-54EA-437E-A699-1A3134693535}" destId="{ED39EF95-EB92-428E-B43A-044859AD1433}" srcOrd="1" destOrd="0" parTransId="{BF632435-1005-49B5-A992-CEC81386224F}" sibTransId="{E631A82B-CA24-4138-B16B-347CC62C7141}"/>
    <dgm:cxn modelId="{71DCD294-15DF-4658-A9C8-228E032F2E8B}" type="presParOf" srcId="{197B0410-F890-429D-B00A-2E6B5C56F3A6}" destId="{625651D3-81C5-4F45-9A7A-C30BED445325}" srcOrd="0" destOrd="0" presId="urn:microsoft.com/office/officeart/2018/2/layout/IconVerticalSolidList"/>
    <dgm:cxn modelId="{4BCE58CB-CB45-4781-A0AA-78136004CA76}" type="presParOf" srcId="{625651D3-81C5-4F45-9A7A-C30BED445325}" destId="{B9DF3846-5AA7-4C3B-B722-39804154D7F0}" srcOrd="0" destOrd="0" presId="urn:microsoft.com/office/officeart/2018/2/layout/IconVerticalSolidList"/>
    <dgm:cxn modelId="{A67CE4C6-04F2-4581-86E4-195CAEBF096A}" type="presParOf" srcId="{625651D3-81C5-4F45-9A7A-C30BED445325}" destId="{E412DC05-6B1B-418A-BC48-C72C245E46EE}" srcOrd="1" destOrd="0" presId="urn:microsoft.com/office/officeart/2018/2/layout/IconVerticalSolidList"/>
    <dgm:cxn modelId="{8F3D9F5E-37AD-40A2-BC8E-75C289872896}" type="presParOf" srcId="{625651D3-81C5-4F45-9A7A-C30BED445325}" destId="{51A9F708-667A-48F3-AA15-3608EEFA46CC}" srcOrd="2" destOrd="0" presId="urn:microsoft.com/office/officeart/2018/2/layout/IconVerticalSolidList"/>
    <dgm:cxn modelId="{5F580F31-BD51-4E78-A218-02F551D3C564}" type="presParOf" srcId="{625651D3-81C5-4F45-9A7A-C30BED445325}" destId="{36003120-F679-4BA6-9C13-4CDD72CC702F}" srcOrd="3" destOrd="0" presId="urn:microsoft.com/office/officeart/2018/2/layout/IconVerticalSolidList"/>
    <dgm:cxn modelId="{8E67ADCB-C76A-4403-A168-601121929D9B}" type="presParOf" srcId="{197B0410-F890-429D-B00A-2E6B5C56F3A6}" destId="{FDB2F203-B344-4BD7-9CF0-9B5E40B7E3FC}" srcOrd="1" destOrd="0" presId="urn:microsoft.com/office/officeart/2018/2/layout/IconVerticalSolidList"/>
    <dgm:cxn modelId="{9FFF9C3D-6568-494B-8BD7-5DD7BA9D39BD}" type="presParOf" srcId="{197B0410-F890-429D-B00A-2E6B5C56F3A6}" destId="{7C27F9C6-DC56-4466-B5AD-03297BF8432B}" srcOrd="2" destOrd="0" presId="urn:microsoft.com/office/officeart/2018/2/layout/IconVerticalSolidList"/>
    <dgm:cxn modelId="{9DFDBD89-C7B4-40F4-8925-16A7CBC124CB}" type="presParOf" srcId="{7C27F9C6-DC56-4466-B5AD-03297BF8432B}" destId="{8032CD05-DAA2-4826-8988-7DFB816A3104}" srcOrd="0" destOrd="0" presId="urn:microsoft.com/office/officeart/2018/2/layout/IconVerticalSolidList"/>
    <dgm:cxn modelId="{D082BCDF-B91D-4047-94E0-89BA87452093}" type="presParOf" srcId="{7C27F9C6-DC56-4466-B5AD-03297BF8432B}" destId="{5FE7937D-FF26-46A5-917B-DB2C33F5351B}" srcOrd="1" destOrd="0" presId="urn:microsoft.com/office/officeart/2018/2/layout/IconVerticalSolidList"/>
    <dgm:cxn modelId="{722720B6-6E78-4267-8662-1914CF7588AA}" type="presParOf" srcId="{7C27F9C6-DC56-4466-B5AD-03297BF8432B}" destId="{0494D9B6-7693-4FA7-953F-F4F6DDC3126F}" srcOrd="2" destOrd="0" presId="urn:microsoft.com/office/officeart/2018/2/layout/IconVerticalSolidList"/>
    <dgm:cxn modelId="{B324577C-F0E0-4081-B3B2-D665C234D292}" type="presParOf" srcId="{7C27F9C6-DC56-4466-B5AD-03297BF8432B}" destId="{38F4107C-E3A5-4C4C-B1A7-50ED3A73D9F9}" srcOrd="3" destOrd="0" presId="urn:microsoft.com/office/officeart/2018/2/layout/IconVerticalSolidList"/>
    <dgm:cxn modelId="{CC8F9587-3E66-4D8F-833E-7C4025A06176}" type="presParOf" srcId="{197B0410-F890-429D-B00A-2E6B5C56F3A6}" destId="{54B288AE-FDC7-4746-AA52-4FEF5255614D}" srcOrd="3" destOrd="0" presId="urn:microsoft.com/office/officeart/2018/2/layout/IconVerticalSolidList"/>
    <dgm:cxn modelId="{981CAE1A-7446-4624-B329-3AF53B5D723B}" type="presParOf" srcId="{197B0410-F890-429D-B00A-2E6B5C56F3A6}" destId="{022DFCC8-2435-483B-9D3A-F240822280E1}" srcOrd="4" destOrd="0" presId="urn:microsoft.com/office/officeart/2018/2/layout/IconVerticalSolidList"/>
    <dgm:cxn modelId="{BD2196F8-70F5-430A-9C8D-2B404671457E}" type="presParOf" srcId="{022DFCC8-2435-483B-9D3A-F240822280E1}" destId="{02431FC9-8E28-4AEC-971A-FDCDD1517893}" srcOrd="0" destOrd="0" presId="urn:microsoft.com/office/officeart/2018/2/layout/IconVerticalSolidList"/>
    <dgm:cxn modelId="{93C87593-2955-4B22-A560-483136492CE9}" type="presParOf" srcId="{022DFCC8-2435-483B-9D3A-F240822280E1}" destId="{5821A491-0EC1-4894-ADD3-3A16499C2BA1}" srcOrd="1" destOrd="0" presId="urn:microsoft.com/office/officeart/2018/2/layout/IconVerticalSolidList"/>
    <dgm:cxn modelId="{F3B258B2-01EF-4EDD-8914-9EBA95102406}" type="presParOf" srcId="{022DFCC8-2435-483B-9D3A-F240822280E1}" destId="{D46B7471-BAB9-4CEF-9762-9B360869A966}" srcOrd="2" destOrd="0" presId="urn:microsoft.com/office/officeart/2018/2/layout/IconVerticalSolidList"/>
    <dgm:cxn modelId="{B6F35DF5-230B-469B-9FC6-F3F59BD30C47}" type="presParOf" srcId="{022DFCC8-2435-483B-9D3A-F240822280E1}" destId="{6CA59E66-D248-444D-AC9E-078BC05656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4E67A-6C89-4EC7-8B17-35051D9D0789}"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E8DD2FB7-45D0-4C06-8334-F63FE9BC5473}">
      <dgm:prSet/>
      <dgm:spPr/>
      <dgm:t>
        <a:bodyPr/>
        <a:lstStyle/>
        <a:p>
          <a:r>
            <a:rPr lang="en-GB"/>
            <a:t>1. Reduce Overfitting</a:t>
          </a:r>
          <a:endParaRPr lang="en-US"/>
        </a:p>
      </dgm:t>
    </dgm:pt>
    <dgm:pt modelId="{6C5878A8-D759-49A0-8010-3A97168A1312}" type="parTrans" cxnId="{88D97A66-FE0F-4CD8-9711-BBC4EA29B9F1}">
      <dgm:prSet/>
      <dgm:spPr/>
      <dgm:t>
        <a:bodyPr/>
        <a:lstStyle/>
        <a:p>
          <a:endParaRPr lang="en-US"/>
        </a:p>
      </dgm:t>
    </dgm:pt>
    <dgm:pt modelId="{AE32E20C-F43F-4429-BC35-3F57241B9A09}" type="sibTrans" cxnId="{88D97A66-FE0F-4CD8-9711-BBC4EA29B9F1}">
      <dgm:prSet/>
      <dgm:spPr/>
      <dgm:t>
        <a:bodyPr/>
        <a:lstStyle/>
        <a:p>
          <a:endParaRPr lang="en-US"/>
        </a:p>
      </dgm:t>
    </dgm:pt>
    <dgm:pt modelId="{AB381634-C2DE-4184-A3A6-2E0B65FBB604}">
      <dgm:prSet/>
      <dgm:spPr/>
      <dgm:t>
        <a:bodyPr/>
        <a:lstStyle/>
        <a:p>
          <a:r>
            <a:rPr lang="en-GB"/>
            <a:t>2. Use of LTSM and Neural Networks</a:t>
          </a:r>
          <a:endParaRPr lang="en-US"/>
        </a:p>
      </dgm:t>
    </dgm:pt>
    <dgm:pt modelId="{0CFE8AAD-9AD7-45F8-B8DB-1E86C0BC8779}" type="parTrans" cxnId="{1030861A-5AC3-455E-9E7C-9E83F5EA3677}">
      <dgm:prSet/>
      <dgm:spPr/>
      <dgm:t>
        <a:bodyPr/>
        <a:lstStyle/>
        <a:p>
          <a:endParaRPr lang="en-US"/>
        </a:p>
      </dgm:t>
    </dgm:pt>
    <dgm:pt modelId="{5D989CD1-D3FE-4C30-BEC9-6E796CEE93FF}" type="sibTrans" cxnId="{1030861A-5AC3-455E-9E7C-9E83F5EA3677}">
      <dgm:prSet/>
      <dgm:spPr/>
      <dgm:t>
        <a:bodyPr/>
        <a:lstStyle/>
        <a:p>
          <a:endParaRPr lang="en-US"/>
        </a:p>
      </dgm:t>
    </dgm:pt>
    <dgm:pt modelId="{06512822-01E1-4A97-BD85-5F77819E1D8A}">
      <dgm:prSet/>
      <dgm:spPr/>
      <dgm:t>
        <a:bodyPr/>
        <a:lstStyle/>
        <a:p>
          <a:r>
            <a:rPr lang="en-GB"/>
            <a:t>3. A More User Friendly UI on the frontend</a:t>
          </a:r>
          <a:endParaRPr lang="en-US"/>
        </a:p>
      </dgm:t>
    </dgm:pt>
    <dgm:pt modelId="{96D93A68-FD75-4019-A689-D9A3E174DD14}" type="parTrans" cxnId="{AF564E69-C622-4596-B5AA-E1917E4F2F4E}">
      <dgm:prSet/>
      <dgm:spPr/>
      <dgm:t>
        <a:bodyPr/>
        <a:lstStyle/>
        <a:p>
          <a:endParaRPr lang="en-US"/>
        </a:p>
      </dgm:t>
    </dgm:pt>
    <dgm:pt modelId="{20EF1309-3F16-497B-BF20-E31A6263D347}" type="sibTrans" cxnId="{AF564E69-C622-4596-B5AA-E1917E4F2F4E}">
      <dgm:prSet/>
      <dgm:spPr/>
      <dgm:t>
        <a:bodyPr/>
        <a:lstStyle/>
        <a:p>
          <a:endParaRPr lang="en-US"/>
        </a:p>
      </dgm:t>
    </dgm:pt>
    <dgm:pt modelId="{9D08BED0-1A83-4A82-9448-93E0A2D47645}" type="pres">
      <dgm:prSet presAssocID="{8E64E67A-6C89-4EC7-8B17-35051D9D0789}" presName="diagram" presStyleCnt="0">
        <dgm:presLayoutVars>
          <dgm:dir/>
          <dgm:resizeHandles val="exact"/>
        </dgm:presLayoutVars>
      </dgm:prSet>
      <dgm:spPr/>
    </dgm:pt>
    <dgm:pt modelId="{46FC5008-F93B-412D-A2AD-2740B7515CD1}" type="pres">
      <dgm:prSet presAssocID="{E8DD2FB7-45D0-4C06-8334-F63FE9BC5473}" presName="node" presStyleLbl="node1" presStyleIdx="0" presStyleCnt="3">
        <dgm:presLayoutVars>
          <dgm:bulletEnabled val="1"/>
        </dgm:presLayoutVars>
      </dgm:prSet>
      <dgm:spPr/>
    </dgm:pt>
    <dgm:pt modelId="{D433F3B5-AAF6-4889-A973-2C0ADE72BD24}" type="pres">
      <dgm:prSet presAssocID="{AE32E20C-F43F-4429-BC35-3F57241B9A09}" presName="sibTrans" presStyleCnt="0"/>
      <dgm:spPr/>
    </dgm:pt>
    <dgm:pt modelId="{D0655EE1-74D7-4153-98AF-0438FBE8A5DF}" type="pres">
      <dgm:prSet presAssocID="{AB381634-C2DE-4184-A3A6-2E0B65FBB604}" presName="node" presStyleLbl="node1" presStyleIdx="1" presStyleCnt="3">
        <dgm:presLayoutVars>
          <dgm:bulletEnabled val="1"/>
        </dgm:presLayoutVars>
      </dgm:prSet>
      <dgm:spPr/>
    </dgm:pt>
    <dgm:pt modelId="{B351E702-AA6A-4584-BF2D-BE111DB75271}" type="pres">
      <dgm:prSet presAssocID="{5D989CD1-D3FE-4C30-BEC9-6E796CEE93FF}" presName="sibTrans" presStyleCnt="0"/>
      <dgm:spPr/>
    </dgm:pt>
    <dgm:pt modelId="{22193AD0-CEBC-4C53-A2F4-E6BB27F2B73F}" type="pres">
      <dgm:prSet presAssocID="{06512822-01E1-4A97-BD85-5F77819E1D8A}" presName="node" presStyleLbl="node1" presStyleIdx="2" presStyleCnt="3">
        <dgm:presLayoutVars>
          <dgm:bulletEnabled val="1"/>
        </dgm:presLayoutVars>
      </dgm:prSet>
      <dgm:spPr/>
    </dgm:pt>
  </dgm:ptLst>
  <dgm:cxnLst>
    <dgm:cxn modelId="{8A94E313-CE91-442C-A2AC-8BD430BCCBD0}" type="presOf" srcId="{AB381634-C2DE-4184-A3A6-2E0B65FBB604}" destId="{D0655EE1-74D7-4153-98AF-0438FBE8A5DF}" srcOrd="0" destOrd="0" presId="urn:microsoft.com/office/officeart/2005/8/layout/default"/>
    <dgm:cxn modelId="{1030861A-5AC3-455E-9E7C-9E83F5EA3677}" srcId="{8E64E67A-6C89-4EC7-8B17-35051D9D0789}" destId="{AB381634-C2DE-4184-A3A6-2E0B65FBB604}" srcOrd="1" destOrd="0" parTransId="{0CFE8AAD-9AD7-45F8-B8DB-1E86C0BC8779}" sibTransId="{5D989CD1-D3FE-4C30-BEC9-6E796CEE93FF}"/>
    <dgm:cxn modelId="{AE723828-D68F-41F0-98AE-D2C9EA572193}" type="presOf" srcId="{06512822-01E1-4A97-BD85-5F77819E1D8A}" destId="{22193AD0-CEBC-4C53-A2F4-E6BB27F2B73F}" srcOrd="0" destOrd="0" presId="urn:microsoft.com/office/officeart/2005/8/layout/default"/>
    <dgm:cxn modelId="{88D97A66-FE0F-4CD8-9711-BBC4EA29B9F1}" srcId="{8E64E67A-6C89-4EC7-8B17-35051D9D0789}" destId="{E8DD2FB7-45D0-4C06-8334-F63FE9BC5473}" srcOrd="0" destOrd="0" parTransId="{6C5878A8-D759-49A0-8010-3A97168A1312}" sibTransId="{AE32E20C-F43F-4429-BC35-3F57241B9A09}"/>
    <dgm:cxn modelId="{AF564E69-C622-4596-B5AA-E1917E4F2F4E}" srcId="{8E64E67A-6C89-4EC7-8B17-35051D9D0789}" destId="{06512822-01E1-4A97-BD85-5F77819E1D8A}" srcOrd="2" destOrd="0" parTransId="{96D93A68-FD75-4019-A689-D9A3E174DD14}" sibTransId="{20EF1309-3F16-497B-BF20-E31A6263D347}"/>
    <dgm:cxn modelId="{F4135249-5FAD-4BE3-9DB3-440FCDF6123C}" type="presOf" srcId="{8E64E67A-6C89-4EC7-8B17-35051D9D0789}" destId="{9D08BED0-1A83-4A82-9448-93E0A2D47645}" srcOrd="0" destOrd="0" presId="urn:microsoft.com/office/officeart/2005/8/layout/default"/>
    <dgm:cxn modelId="{FDD49ED1-F063-4485-9920-606B1E8E9B73}" type="presOf" srcId="{E8DD2FB7-45D0-4C06-8334-F63FE9BC5473}" destId="{46FC5008-F93B-412D-A2AD-2740B7515CD1}" srcOrd="0" destOrd="0" presId="urn:microsoft.com/office/officeart/2005/8/layout/default"/>
    <dgm:cxn modelId="{C590C1C0-1792-45C8-9F84-4380F42116F6}" type="presParOf" srcId="{9D08BED0-1A83-4A82-9448-93E0A2D47645}" destId="{46FC5008-F93B-412D-A2AD-2740B7515CD1}" srcOrd="0" destOrd="0" presId="urn:microsoft.com/office/officeart/2005/8/layout/default"/>
    <dgm:cxn modelId="{FA46127C-B963-4B2A-BA25-ACAE6BF07081}" type="presParOf" srcId="{9D08BED0-1A83-4A82-9448-93E0A2D47645}" destId="{D433F3B5-AAF6-4889-A973-2C0ADE72BD24}" srcOrd="1" destOrd="0" presId="urn:microsoft.com/office/officeart/2005/8/layout/default"/>
    <dgm:cxn modelId="{3F13997F-0FDE-4013-BE93-C7A8E133A8CE}" type="presParOf" srcId="{9D08BED0-1A83-4A82-9448-93E0A2D47645}" destId="{D0655EE1-74D7-4153-98AF-0438FBE8A5DF}" srcOrd="2" destOrd="0" presId="urn:microsoft.com/office/officeart/2005/8/layout/default"/>
    <dgm:cxn modelId="{B2A9D455-0455-4099-A2FF-9953E1F0746D}" type="presParOf" srcId="{9D08BED0-1A83-4A82-9448-93E0A2D47645}" destId="{B351E702-AA6A-4584-BF2D-BE111DB75271}" srcOrd="3" destOrd="0" presId="urn:microsoft.com/office/officeart/2005/8/layout/default"/>
    <dgm:cxn modelId="{00A24FBD-BDE5-4964-99A6-901105584913}" type="presParOf" srcId="{9D08BED0-1A83-4A82-9448-93E0A2D47645}" destId="{22193AD0-CEBC-4C53-A2F4-E6BB27F2B73F}"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F3846-5AA7-4C3B-B722-39804154D7F0}">
      <dsp:nvSpPr>
        <dsp:cNvPr id="0" name=""/>
        <dsp:cNvSpPr/>
      </dsp:nvSpPr>
      <dsp:spPr>
        <a:xfrm>
          <a:off x="0" y="491"/>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2DC05-6B1B-418A-BC48-C72C245E46EE}">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003120-F679-4BA6-9C13-4CDD72CC702F}">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1111250">
            <a:lnSpc>
              <a:spcPct val="100000"/>
            </a:lnSpc>
            <a:spcBef>
              <a:spcPct val="0"/>
            </a:spcBef>
            <a:spcAft>
              <a:spcPct val="35000"/>
            </a:spcAft>
            <a:buNone/>
          </a:pPr>
          <a:r>
            <a:rPr lang="en-GB" sz="2500" b="1" kern="1200"/>
            <a:t>Reduced downtime and longer life</a:t>
          </a:r>
          <a:endParaRPr lang="en-US" sz="2500" kern="1200"/>
        </a:p>
      </dsp:txBody>
      <dsp:txXfrm>
        <a:off x="1327175" y="491"/>
        <a:ext cx="8393086" cy="1149069"/>
      </dsp:txXfrm>
    </dsp:sp>
    <dsp:sp modelId="{8032CD05-DAA2-4826-8988-7DFB816A3104}">
      <dsp:nvSpPr>
        <dsp:cNvPr id="0" name=""/>
        <dsp:cNvSpPr/>
      </dsp:nvSpPr>
      <dsp:spPr>
        <a:xfrm>
          <a:off x="0" y="1436827"/>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7937D-FF26-46A5-917B-DB2C33F5351B}">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F4107C-E3A5-4C4C-B1A7-50ED3A73D9F9}">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1111250">
            <a:lnSpc>
              <a:spcPct val="100000"/>
            </a:lnSpc>
            <a:spcBef>
              <a:spcPct val="0"/>
            </a:spcBef>
            <a:spcAft>
              <a:spcPct val="35000"/>
            </a:spcAft>
            <a:buNone/>
          </a:pPr>
          <a:r>
            <a:rPr lang="en-GB" sz="2500" b="1" kern="1200"/>
            <a:t>Reduced maintenance costs</a:t>
          </a:r>
          <a:endParaRPr lang="en-US" sz="2500" kern="1200"/>
        </a:p>
      </dsp:txBody>
      <dsp:txXfrm>
        <a:off x="1327175" y="1436827"/>
        <a:ext cx="8393086" cy="1149069"/>
      </dsp:txXfrm>
    </dsp:sp>
    <dsp:sp modelId="{02431FC9-8E28-4AEC-971A-FDCDD1517893}">
      <dsp:nvSpPr>
        <dsp:cNvPr id="0" name=""/>
        <dsp:cNvSpPr/>
      </dsp:nvSpPr>
      <dsp:spPr>
        <a:xfrm>
          <a:off x="0" y="2873164"/>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1A491-0EC1-4894-ADD3-3A16499C2BA1}">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A59E66-D248-444D-AC9E-078BC056563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1111250">
            <a:lnSpc>
              <a:spcPct val="100000"/>
            </a:lnSpc>
            <a:spcBef>
              <a:spcPct val="0"/>
            </a:spcBef>
            <a:spcAft>
              <a:spcPct val="35000"/>
            </a:spcAft>
            <a:buNone/>
          </a:pPr>
          <a:r>
            <a:rPr lang="en-GB" sz="2500" b="1" kern="1200"/>
            <a:t>Improved safety</a:t>
          </a:r>
          <a:endParaRPr lang="en-US" sz="2500" kern="1200"/>
        </a:p>
      </dsp:txBody>
      <dsp:txXfrm>
        <a:off x="1327175" y="2873164"/>
        <a:ext cx="8393086" cy="1149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C5008-F93B-412D-A2AD-2740B7515CD1}">
      <dsp:nvSpPr>
        <dsp:cNvPr id="0" name=""/>
        <dsp:cNvSpPr/>
      </dsp:nvSpPr>
      <dsp:spPr>
        <a:xfrm>
          <a:off x="1610836" y="270"/>
          <a:ext cx="3094476" cy="185668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1. Reduce Overfitting</a:t>
          </a:r>
          <a:endParaRPr lang="en-US" sz="3600" kern="1200"/>
        </a:p>
      </dsp:txBody>
      <dsp:txXfrm>
        <a:off x="1610836" y="270"/>
        <a:ext cx="3094476" cy="1856685"/>
      </dsp:txXfrm>
    </dsp:sp>
    <dsp:sp modelId="{D0655EE1-74D7-4153-98AF-0438FBE8A5DF}">
      <dsp:nvSpPr>
        <dsp:cNvPr id="0" name=""/>
        <dsp:cNvSpPr/>
      </dsp:nvSpPr>
      <dsp:spPr>
        <a:xfrm>
          <a:off x="5014760" y="270"/>
          <a:ext cx="3094476" cy="185668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2. Use of LTSM and Neural Networks</a:t>
          </a:r>
          <a:endParaRPr lang="en-US" sz="3600" kern="1200"/>
        </a:p>
      </dsp:txBody>
      <dsp:txXfrm>
        <a:off x="5014760" y="270"/>
        <a:ext cx="3094476" cy="1856685"/>
      </dsp:txXfrm>
    </dsp:sp>
    <dsp:sp modelId="{22193AD0-CEBC-4C53-A2F4-E6BB27F2B73F}">
      <dsp:nvSpPr>
        <dsp:cNvPr id="0" name=""/>
        <dsp:cNvSpPr/>
      </dsp:nvSpPr>
      <dsp:spPr>
        <a:xfrm>
          <a:off x="3312798" y="2166403"/>
          <a:ext cx="3094476" cy="185668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3. A More User Friendly UI on the frontend</a:t>
          </a:r>
          <a:endParaRPr lang="en-US" sz="3600" kern="1200"/>
        </a:p>
      </dsp:txBody>
      <dsp:txXfrm>
        <a:off x="3312798" y="2166403"/>
        <a:ext cx="3094476" cy="18566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425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D73815-2707-4475-8F1A-B873CB631BB4}"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77424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dirty="0"/>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A4AFB99-0EAB-4182-AFF8-E214C82A68F6}"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71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5D3794B-289A-4A80-97D7-111025398D45}"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5015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dirty="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24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C6A301-0538-44EC-B09D-202E1042A48B}" type="datetimeFigureOut">
              <a:rPr lang="en-US" dirty="0"/>
              <a:t>8/5/2021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1020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789574A-8875-45EF-8EA2-3CAA0F7ABC4C}" type="datetimeFigureOut">
              <a:rPr lang="en-US" dirty="0"/>
              <a:t>8/5/2021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35797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8/5/2021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172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8/5/2021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3601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dirty="0"/>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8/5/2021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5322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dirty="0"/>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8/5/2021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19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8/5/2021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08104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ears up close">
            <a:extLst>
              <a:ext uri="{FF2B5EF4-FFF2-40B4-BE49-F238E27FC236}">
                <a16:creationId xmlns:a16="http://schemas.microsoft.com/office/drawing/2014/main" id="{B4F76D2D-E3AA-456A-B59C-16FF26A0EC8C}"/>
              </a:ext>
            </a:extLst>
          </p:cNvPr>
          <p:cNvPicPr>
            <a:picLocks noChangeAspect="1"/>
          </p:cNvPicPr>
          <p:nvPr/>
        </p:nvPicPr>
        <p:blipFill rotWithShape="1">
          <a:blip r:embed="rId2">
            <a:alphaModFix amt="45000"/>
          </a:blip>
          <a:srcRect t="7856" r="-1" b="7853"/>
          <a:stretch/>
        </p:blipFill>
        <p:spPr>
          <a:xfrm>
            <a:off x="52572" y="183930"/>
            <a:ext cx="12188932" cy="6858000"/>
          </a:xfrm>
          <a:prstGeom prst="rect">
            <a:avLst/>
          </a:prstGeom>
        </p:spPr>
      </p:pic>
      <p:sp>
        <p:nvSpPr>
          <p:cNvPr id="2" name="Title 1"/>
          <p:cNvSpPr>
            <a:spLocks noGrp="1"/>
          </p:cNvSpPr>
          <p:nvPr>
            <p:ph type="ctrTitle"/>
          </p:nvPr>
        </p:nvSpPr>
        <p:spPr>
          <a:xfrm>
            <a:off x="643467" y="643467"/>
            <a:ext cx="7164674" cy="5571066"/>
          </a:xfrm>
        </p:spPr>
        <p:txBody>
          <a:bodyPr vert="horz" lIns="91440" tIns="45720" rIns="91440" bIns="45720" rtlCol="0">
            <a:normAutofit/>
          </a:bodyPr>
          <a:lstStyle/>
          <a:p>
            <a:r>
              <a:rPr lang="en-US" sz="6600" b="1" spc="100">
                <a:solidFill>
                  <a:schemeClr val="tx1"/>
                </a:solidFill>
              </a:rPr>
              <a:t>PREDICTIVE MAINTENANCE OF ENGINES</a:t>
            </a:r>
          </a:p>
        </p:txBody>
      </p:sp>
      <p:sp>
        <p:nvSpPr>
          <p:cNvPr id="3" name="Subtitle 2"/>
          <p:cNvSpPr>
            <a:spLocks noGrp="1"/>
          </p:cNvSpPr>
          <p:nvPr>
            <p:ph type="subTitle" idx="1"/>
          </p:nvPr>
        </p:nvSpPr>
        <p:spPr>
          <a:xfrm>
            <a:off x="8451608" y="643467"/>
            <a:ext cx="3096926" cy="5571066"/>
          </a:xfrm>
        </p:spPr>
        <p:txBody>
          <a:bodyPr vert="horz" lIns="45720" tIns="45720" rIns="45720" bIns="45720" rtlCol="0">
            <a:normAutofit/>
          </a:bodyPr>
          <a:lstStyle/>
          <a:p>
            <a:r>
              <a:rPr lang="en-US" sz="2000" b="1" dirty="0">
                <a:solidFill>
                  <a:schemeClr val="tx1"/>
                </a:solidFill>
              </a:rPr>
              <a:t>OUR TEAM:</a:t>
            </a:r>
          </a:p>
          <a:p>
            <a:endParaRPr lang="en-US" sz="2000" b="1" dirty="0">
              <a:solidFill>
                <a:schemeClr val="tx1"/>
              </a:solidFill>
            </a:endParaRPr>
          </a:p>
          <a:p>
            <a:r>
              <a:rPr lang="en-US" sz="2000" b="1" dirty="0">
                <a:solidFill>
                  <a:schemeClr val="tx1"/>
                </a:solidFill>
              </a:rPr>
              <a:t>SAKSHAM RATHI</a:t>
            </a:r>
            <a:endParaRPr lang="en-US" dirty="0">
              <a:solidFill>
                <a:schemeClr val="tx1"/>
              </a:solidFill>
            </a:endParaRPr>
          </a:p>
          <a:p>
            <a:r>
              <a:rPr lang="en-US" sz="2000" b="1" dirty="0">
                <a:solidFill>
                  <a:schemeClr val="tx1"/>
                </a:solidFill>
              </a:rPr>
              <a:t>PRIYANSHU PRASAD</a:t>
            </a:r>
          </a:p>
          <a:p>
            <a:r>
              <a:rPr lang="en-US" sz="2000" b="1" dirty="0">
                <a:solidFill>
                  <a:schemeClr val="tx1"/>
                </a:solidFill>
              </a:rPr>
              <a:t>PRIYANSHU BHATTACHARYA</a:t>
            </a:r>
          </a:p>
          <a:p>
            <a:r>
              <a:rPr lang="en-US" sz="2000" b="1" dirty="0">
                <a:solidFill>
                  <a:schemeClr val="tx1"/>
                </a:solidFill>
              </a:rPr>
              <a:t>CHANDRU S</a:t>
            </a:r>
          </a:p>
        </p:txBody>
      </p:sp>
      <p:cxnSp>
        <p:nvCxnSpPr>
          <p:cNvPr id="21" name="Straight Connector 20">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8" name="Rectangle 12">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84597-1D6C-4406-BD7F-A1740714FBD4}"/>
              </a:ext>
            </a:extLst>
          </p:cNvPr>
          <p:cNvSpPr>
            <a:spLocks noGrp="1"/>
          </p:cNvSpPr>
          <p:nvPr>
            <p:ph type="title"/>
          </p:nvPr>
        </p:nvSpPr>
        <p:spPr>
          <a:xfrm>
            <a:off x="4365356" y="806365"/>
            <a:ext cx="7020747" cy="5229630"/>
          </a:xfrm>
        </p:spPr>
        <p:txBody>
          <a:bodyPr vert="horz" lIns="91440" tIns="45720" rIns="91440" bIns="45720" rtlCol="0" anchor="ctr">
            <a:normAutofit/>
          </a:bodyPr>
          <a:lstStyle/>
          <a:p>
            <a:r>
              <a:rPr lang="en-US" sz="6600" spc="200"/>
              <a:t>Thank you</a:t>
            </a:r>
          </a:p>
        </p:txBody>
      </p:sp>
      <p:cxnSp>
        <p:nvCxnSpPr>
          <p:cNvPr id="12" name="Straight Connector 16">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03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9C74-28FF-481A-986F-30E7321D2B17}"/>
              </a:ext>
            </a:extLst>
          </p:cNvPr>
          <p:cNvSpPr>
            <a:spLocks noGrp="1"/>
          </p:cNvSpPr>
          <p:nvPr>
            <p:ph type="title"/>
          </p:nvPr>
        </p:nvSpPr>
        <p:spPr>
          <a:xfrm>
            <a:off x="777240" y="803516"/>
            <a:ext cx="4606280" cy="1390290"/>
          </a:xfrm>
        </p:spPr>
        <p:txBody>
          <a:bodyPr anchor="b">
            <a:normAutofit/>
          </a:bodyPr>
          <a:lstStyle/>
          <a:p>
            <a:r>
              <a:rPr lang="en-GB" sz="4400"/>
              <a:t>What is Predictive Maintenance?</a:t>
            </a:r>
          </a:p>
        </p:txBody>
      </p:sp>
      <p:sp>
        <p:nvSpPr>
          <p:cNvPr id="3" name="Content Placeholder 2">
            <a:extLst>
              <a:ext uri="{FF2B5EF4-FFF2-40B4-BE49-F238E27FC236}">
                <a16:creationId xmlns:a16="http://schemas.microsoft.com/office/drawing/2014/main" id="{B9D00AD2-2521-4065-89C0-25F2E21E34AE}"/>
              </a:ext>
            </a:extLst>
          </p:cNvPr>
          <p:cNvSpPr>
            <a:spLocks noGrp="1"/>
          </p:cNvSpPr>
          <p:nvPr>
            <p:ph idx="1"/>
          </p:nvPr>
        </p:nvSpPr>
        <p:spPr>
          <a:xfrm>
            <a:off x="777240" y="2653862"/>
            <a:ext cx="4382936" cy="2511480"/>
          </a:xfrm>
        </p:spPr>
        <p:txBody>
          <a:bodyPr vert="horz" lIns="91440" tIns="45720" rIns="91440" bIns="45720" rtlCol="0" anchor="t">
            <a:normAutofit/>
          </a:bodyPr>
          <a:lstStyle/>
          <a:p>
            <a:pPr marL="0" indent="0">
              <a:buNone/>
            </a:pPr>
            <a:r>
              <a:rPr lang="en-GB" dirty="0">
                <a:latin typeface="Berlin Sans FB"/>
                <a:ea typeface="+mn-lt"/>
                <a:cs typeface="+mn-lt"/>
              </a:rPr>
              <a:t>Predictive maintenance is the practice of determining the condition of equipment in order to estimate when maintenance should be performed — preventing not only catastrophic failures but also unnecessary maintenance, thus saving time and money.</a:t>
            </a:r>
            <a:endParaRPr lang="en-GB" dirty="0">
              <a:latin typeface="Berlin Sans FB"/>
              <a:cs typeface="Calibri"/>
            </a:endParaRPr>
          </a:p>
        </p:txBody>
      </p:sp>
      <p:pic>
        <p:nvPicPr>
          <p:cNvPr id="5" name="Picture 5" descr="A picture containing indoor, engine&#10;&#10;Description automatically generated">
            <a:extLst>
              <a:ext uri="{FF2B5EF4-FFF2-40B4-BE49-F238E27FC236}">
                <a16:creationId xmlns:a16="http://schemas.microsoft.com/office/drawing/2014/main" id="{7E7B75AC-D43E-42CC-8B5E-C76BB26FB98F}"/>
              </a:ext>
            </a:extLst>
          </p:cNvPr>
          <p:cNvPicPr>
            <a:picLocks noChangeAspect="1"/>
          </p:cNvPicPr>
          <p:nvPr/>
        </p:nvPicPr>
        <p:blipFill rotWithShape="1">
          <a:blip r:embed="rId2"/>
          <a:srcRect l="29617" r="17196" b="2"/>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1782631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3983-DF23-4B01-920B-3C6467332AD0}"/>
              </a:ext>
            </a:extLst>
          </p:cNvPr>
          <p:cNvSpPr>
            <a:spLocks noGrp="1"/>
          </p:cNvSpPr>
          <p:nvPr>
            <p:ph type="title"/>
          </p:nvPr>
        </p:nvSpPr>
        <p:spPr>
          <a:xfrm>
            <a:off x="790378" y="553895"/>
            <a:ext cx="4264694" cy="1232635"/>
          </a:xfrm>
        </p:spPr>
        <p:txBody>
          <a:bodyPr anchor="b">
            <a:normAutofit fontScale="90000"/>
          </a:bodyPr>
          <a:lstStyle/>
          <a:p>
            <a:r>
              <a:rPr lang="en-GB" sz="4400"/>
              <a:t>Our Problem Statement</a:t>
            </a:r>
          </a:p>
        </p:txBody>
      </p:sp>
      <p:sp>
        <p:nvSpPr>
          <p:cNvPr id="3" name="Content Placeholder 2">
            <a:extLst>
              <a:ext uri="{FF2B5EF4-FFF2-40B4-BE49-F238E27FC236}">
                <a16:creationId xmlns:a16="http://schemas.microsoft.com/office/drawing/2014/main" id="{F3240A59-DF1B-47E1-A9F3-CF75C7E66ABC}"/>
              </a:ext>
            </a:extLst>
          </p:cNvPr>
          <p:cNvSpPr>
            <a:spLocks noGrp="1"/>
          </p:cNvSpPr>
          <p:nvPr>
            <p:ph idx="1"/>
          </p:nvPr>
        </p:nvSpPr>
        <p:spPr>
          <a:xfrm>
            <a:off x="750965" y="2102068"/>
            <a:ext cx="4632555" cy="4074894"/>
          </a:xfrm>
        </p:spPr>
        <p:txBody>
          <a:bodyPr vert="horz" lIns="91440" tIns="45720" rIns="91440" bIns="45720" rtlCol="0" anchor="t">
            <a:normAutofit/>
          </a:bodyPr>
          <a:lstStyle/>
          <a:p>
            <a:pPr marL="0" indent="0">
              <a:buNone/>
            </a:pPr>
            <a:r>
              <a:rPr lang="en-GB" dirty="0">
                <a:ea typeface="+mn-lt"/>
                <a:cs typeface="+mn-lt"/>
              </a:rPr>
              <a:t>Let's assume we are a manufacturer of aircraft gas turbine engines and we sell them. Our engines are really good, I would say the best on the market, but still, there could be failures from time to time. And failures and the following outage are very expensive for our customers, the operating companies. And if we maintain them too early without reason there is also an interruption that costs a lot of money. </a:t>
            </a:r>
            <a:r>
              <a:rPr lang="en-GB" b="1" dirty="0">
                <a:ea typeface="+mn-lt"/>
                <a:cs typeface="+mn-lt"/>
              </a:rPr>
              <a:t>In short, maintaining an engine in time could save our customers a lot of money.</a:t>
            </a:r>
            <a:endParaRPr lang="en-US" dirty="0"/>
          </a:p>
        </p:txBody>
      </p:sp>
      <p:pic>
        <p:nvPicPr>
          <p:cNvPr id="4" name="Picture 4" descr="A picture containing text, indoor&#10;&#10;Description automatically generated">
            <a:extLst>
              <a:ext uri="{FF2B5EF4-FFF2-40B4-BE49-F238E27FC236}">
                <a16:creationId xmlns:a16="http://schemas.microsoft.com/office/drawing/2014/main" id="{7F7DFD84-8A16-4B13-9694-6722384DE0C4}"/>
              </a:ext>
            </a:extLst>
          </p:cNvPr>
          <p:cNvPicPr>
            <a:picLocks noChangeAspect="1"/>
          </p:cNvPicPr>
          <p:nvPr/>
        </p:nvPicPr>
        <p:blipFill rotWithShape="1">
          <a:blip r:embed="rId2"/>
          <a:srcRect l="31812" r="564"/>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286927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BF8A03AA-6DDD-4E03-AB85-4A54E454B102}"/>
              </a:ext>
            </a:extLst>
          </p:cNvPr>
          <p:cNvPicPr>
            <a:picLocks noChangeAspect="1"/>
          </p:cNvPicPr>
          <p:nvPr/>
        </p:nvPicPr>
        <p:blipFill rotWithShape="1">
          <a:blip r:embed="rId2"/>
          <a:srcRect t="8960" r="9091" b="9222"/>
          <a:stretch/>
        </p:blipFill>
        <p:spPr>
          <a:xfrm>
            <a:off x="20" y="10"/>
            <a:ext cx="12191980" cy="6857990"/>
          </a:xfrm>
          <a:prstGeom prst="rect">
            <a:avLst/>
          </a:prstGeom>
        </p:spPr>
      </p:pic>
      <p:sp>
        <p:nvSpPr>
          <p:cNvPr id="8" name="Rectangle 10">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4B9B35D-28AD-4FE6-9CF6-6BCB1A7AF01C}"/>
              </a:ext>
            </a:extLst>
          </p:cNvPr>
          <p:cNvSpPr>
            <a:spLocks noGrp="1"/>
          </p:cNvSpPr>
          <p:nvPr>
            <p:ph type="title"/>
          </p:nvPr>
        </p:nvSpPr>
        <p:spPr>
          <a:xfrm>
            <a:off x="1024128" y="585216"/>
            <a:ext cx="6066816" cy="1499616"/>
          </a:xfrm>
        </p:spPr>
        <p:txBody>
          <a:bodyPr>
            <a:normAutofit/>
          </a:bodyPr>
          <a:lstStyle/>
          <a:p>
            <a:r>
              <a:rPr lang="en-GB">
                <a:solidFill>
                  <a:srgbClr val="000000"/>
                </a:solidFill>
              </a:rPr>
              <a:t>Our Solution</a:t>
            </a:r>
          </a:p>
        </p:txBody>
      </p:sp>
      <p:cxnSp>
        <p:nvCxnSpPr>
          <p:cNvPr id="10" name="Straight Connector 12">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C22581-41BC-4A48-8F2F-1CCF59A0B367}"/>
              </a:ext>
            </a:extLst>
          </p:cNvPr>
          <p:cNvSpPr>
            <a:spLocks noGrp="1"/>
          </p:cNvSpPr>
          <p:nvPr>
            <p:ph idx="1"/>
          </p:nvPr>
        </p:nvSpPr>
        <p:spPr>
          <a:xfrm>
            <a:off x="1024128" y="2036379"/>
            <a:ext cx="6066816" cy="4023360"/>
          </a:xfrm>
        </p:spPr>
        <p:txBody>
          <a:bodyPr vert="horz" lIns="91440" tIns="45720" rIns="91440" bIns="45720" rtlCol="0" anchor="t">
            <a:normAutofit fontScale="92500"/>
          </a:bodyPr>
          <a:lstStyle/>
          <a:p>
            <a:pPr>
              <a:lnSpc>
                <a:spcPct val="150000"/>
              </a:lnSpc>
            </a:pPr>
            <a:r>
              <a:rPr lang="en-GB" dirty="0">
                <a:solidFill>
                  <a:srgbClr val="000000"/>
                </a:solidFill>
                <a:latin typeface="Berlin Sans FB"/>
                <a:ea typeface="+mn-lt"/>
                <a:cs typeface="+mn-lt"/>
              </a:rPr>
              <a:t>This predictive maintenance solution of ours focuses on the techniques used to predict when an in-service machine will fail, so that maintenance can be planned. The solution includes a usage of pre-configured machine learning algorithms, as well as custom python scripts(Notebooks), to enable an end-to-end solution from data processing to deployin</a:t>
            </a:r>
            <a:r>
              <a:rPr lang="en-GB" dirty="0">
                <a:solidFill>
                  <a:srgbClr val="000000"/>
                </a:solidFill>
                <a:latin typeface="Segoe UI Symbol"/>
                <a:ea typeface="+mn-lt"/>
                <a:cs typeface="+mn-lt"/>
              </a:rPr>
              <a:t>g of </a:t>
            </a:r>
            <a:r>
              <a:rPr lang="en-GB" dirty="0">
                <a:solidFill>
                  <a:srgbClr val="000000"/>
                </a:solidFill>
                <a:latin typeface="Berlin Sans FB"/>
                <a:ea typeface="+mn-lt"/>
                <a:cs typeface="+mn-lt"/>
              </a:rPr>
              <a:t>the machine learning model.</a:t>
            </a:r>
            <a:endParaRPr lang="en-GB" dirty="0">
              <a:solidFill>
                <a:srgbClr val="000000"/>
              </a:solidFill>
              <a:latin typeface="Berlin Sans FB"/>
              <a:ea typeface="Segoe UI Symbol"/>
            </a:endParaRPr>
          </a:p>
        </p:txBody>
      </p:sp>
    </p:spTree>
    <p:extLst>
      <p:ext uri="{BB962C8B-B14F-4D97-AF65-F5344CB8AC3E}">
        <p14:creationId xmlns:p14="http://schemas.microsoft.com/office/powerpoint/2010/main" val="319882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EE64-2B86-4775-B0D4-2F0B3BB57F23}"/>
              </a:ext>
            </a:extLst>
          </p:cNvPr>
          <p:cNvSpPr>
            <a:spLocks noGrp="1"/>
          </p:cNvSpPr>
          <p:nvPr>
            <p:ph type="title"/>
          </p:nvPr>
        </p:nvSpPr>
        <p:spPr/>
        <p:txBody>
          <a:bodyPr/>
          <a:lstStyle/>
          <a:p>
            <a:r>
              <a:rPr lang="en-GB" dirty="0"/>
              <a:t>Our approach</a:t>
            </a:r>
          </a:p>
        </p:txBody>
      </p:sp>
      <p:pic>
        <p:nvPicPr>
          <p:cNvPr id="4" name="Picture 4" descr="Diagram&#10;&#10;Description automatically generated">
            <a:extLst>
              <a:ext uri="{FF2B5EF4-FFF2-40B4-BE49-F238E27FC236}">
                <a16:creationId xmlns:a16="http://schemas.microsoft.com/office/drawing/2014/main" id="{DD134F4E-5BF8-489B-93B0-D060FFD5F78F}"/>
              </a:ext>
            </a:extLst>
          </p:cNvPr>
          <p:cNvPicPr>
            <a:picLocks noGrp="1" noChangeAspect="1"/>
          </p:cNvPicPr>
          <p:nvPr>
            <p:ph idx="1"/>
          </p:nvPr>
        </p:nvPicPr>
        <p:blipFill>
          <a:blip r:embed="rId2"/>
          <a:stretch>
            <a:fillRect/>
          </a:stretch>
        </p:blipFill>
        <p:spPr>
          <a:xfrm>
            <a:off x="5999778" y="1712792"/>
            <a:ext cx="5943600" cy="2095500"/>
          </a:xfrm>
        </p:spPr>
      </p:pic>
      <p:sp>
        <p:nvSpPr>
          <p:cNvPr id="5" name="TextBox 4">
            <a:extLst>
              <a:ext uri="{FF2B5EF4-FFF2-40B4-BE49-F238E27FC236}">
                <a16:creationId xmlns:a16="http://schemas.microsoft.com/office/drawing/2014/main" id="{C6EE0E86-6C5E-48E4-97FC-B9FEAE1219D0}"/>
              </a:ext>
            </a:extLst>
          </p:cNvPr>
          <p:cNvSpPr txBox="1"/>
          <p:nvPr/>
        </p:nvSpPr>
        <p:spPr>
          <a:xfrm>
            <a:off x="1019503" y="2254469"/>
            <a:ext cx="460878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2C3137"/>
                </a:solidFill>
              </a:rPr>
              <a:t>Step 1</a:t>
            </a:r>
            <a:r>
              <a:rPr lang="en-US" sz="2800" dirty="0">
                <a:solidFill>
                  <a:srgbClr val="2C3137"/>
                </a:solidFill>
              </a:rPr>
              <a:t>: Data preparation and feature engineering.</a:t>
            </a:r>
            <a:endParaRPr lang="en-US" sz="2800">
              <a:solidFill>
                <a:srgbClr val="000000"/>
              </a:solidFill>
            </a:endParaRPr>
          </a:p>
          <a:p>
            <a:endParaRPr lang="en-US" sz="2800" dirty="0">
              <a:solidFill>
                <a:srgbClr val="2C3137"/>
              </a:solidFill>
            </a:endParaRPr>
          </a:p>
          <a:p>
            <a:r>
              <a:rPr lang="en-US" sz="2800" b="1" dirty="0">
                <a:solidFill>
                  <a:srgbClr val="2C3137"/>
                </a:solidFill>
              </a:rPr>
              <a:t>Step 2</a:t>
            </a:r>
            <a:r>
              <a:rPr lang="en-US" sz="2800" dirty="0">
                <a:solidFill>
                  <a:srgbClr val="2C3137"/>
                </a:solidFill>
              </a:rPr>
              <a:t>: Train and evaluate model.</a:t>
            </a:r>
            <a:endParaRPr lang="en-US" sz="2800">
              <a:solidFill>
                <a:srgbClr val="000000"/>
              </a:solidFill>
            </a:endParaRPr>
          </a:p>
          <a:p>
            <a:endParaRPr lang="en-US" sz="2800" dirty="0">
              <a:solidFill>
                <a:srgbClr val="2C3137"/>
              </a:solidFill>
            </a:endParaRPr>
          </a:p>
          <a:p>
            <a:r>
              <a:rPr lang="en-US" sz="2800" b="1" dirty="0">
                <a:solidFill>
                  <a:srgbClr val="2C3137"/>
                </a:solidFill>
              </a:rPr>
              <a:t>Step 3</a:t>
            </a:r>
            <a:r>
              <a:rPr lang="en-US" sz="2800" dirty="0">
                <a:solidFill>
                  <a:srgbClr val="2C3137"/>
                </a:solidFill>
              </a:rPr>
              <a:t>: Deploy as web service using IBM Cloud.</a:t>
            </a:r>
            <a:endParaRPr lang="en-US" sz="2800" dirty="0"/>
          </a:p>
        </p:txBody>
      </p:sp>
      <p:pic>
        <p:nvPicPr>
          <p:cNvPr id="6" name="Picture 6" descr="Diagram&#10;&#10;Description automatically generated">
            <a:extLst>
              <a:ext uri="{FF2B5EF4-FFF2-40B4-BE49-F238E27FC236}">
                <a16:creationId xmlns:a16="http://schemas.microsoft.com/office/drawing/2014/main" id="{C13F12D6-6DF0-493B-8D0B-F3D4D52C00D5}"/>
              </a:ext>
            </a:extLst>
          </p:cNvPr>
          <p:cNvPicPr>
            <a:picLocks noChangeAspect="1"/>
          </p:cNvPicPr>
          <p:nvPr/>
        </p:nvPicPr>
        <p:blipFill>
          <a:blip r:embed="rId3"/>
          <a:stretch>
            <a:fillRect/>
          </a:stretch>
        </p:blipFill>
        <p:spPr>
          <a:xfrm>
            <a:off x="6198475" y="4285100"/>
            <a:ext cx="5943600" cy="2124075"/>
          </a:xfrm>
          <a:prstGeom prst="rect">
            <a:avLst/>
          </a:prstGeom>
        </p:spPr>
      </p:pic>
    </p:spTree>
    <p:extLst>
      <p:ext uri="{BB962C8B-B14F-4D97-AF65-F5344CB8AC3E}">
        <p14:creationId xmlns:p14="http://schemas.microsoft.com/office/powerpoint/2010/main" val="2425050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B59E01C9-3FF7-43C7-923F-0F8DDFC10328}"/>
              </a:ext>
            </a:extLst>
          </p:cNvPr>
          <p:cNvPicPr>
            <a:picLocks noChangeAspect="1"/>
          </p:cNvPicPr>
          <p:nvPr/>
        </p:nvPicPr>
        <p:blipFill rotWithShape="1">
          <a:blip r:embed="rId2">
            <a:alphaModFix amt="45000"/>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AFB4C1C3-52FA-4997-85C9-F3410DD54D9D}"/>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b="1" kern="1200" cap="all" spc="200" baseline="0" dirty="0">
                <a:solidFill>
                  <a:schemeClr val="tx1"/>
                </a:solidFill>
                <a:latin typeface="+mj-lt"/>
                <a:ea typeface="+mj-ea"/>
                <a:cs typeface="+mj-cs"/>
              </a:rPr>
              <a:t>DEMONSTRATION</a:t>
            </a:r>
          </a:p>
        </p:txBody>
      </p:sp>
      <p:cxnSp>
        <p:nvCxnSpPr>
          <p:cNvPr id="17" name="Straight Connector 16">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134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C294F-2558-4CFA-BB3E-41EC9701A68E}"/>
              </a:ext>
            </a:extLst>
          </p:cNvPr>
          <p:cNvSpPr>
            <a:spLocks noGrp="1"/>
          </p:cNvSpPr>
          <p:nvPr>
            <p:ph type="title"/>
          </p:nvPr>
        </p:nvSpPr>
        <p:spPr>
          <a:xfrm>
            <a:off x="964788" y="804333"/>
            <a:ext cx="3391900" cy="5249334"/>
          </a:xfrm>
        </p:spPr>
        <p:txBody>
          <a:bodyPr>
            <a:normAutofit/>
          </a:bodyPr>
          <a:lstStyle/>
          <a:p>
            <a:pPr algn="r"/>
            <a:r>
              <a:rPr lang="en-GB" dirty="0"/>
              <a:t>Applications of predictive maintenance</a:t>
            </a:r>
            <a:endParaRPr lang="en-GB"/>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F9F502-E852-43AC-A517-CB104C5C970E}"/>
              </a:ext>
            </a:extLst>
          </p:cNvPr>
          <p:cNvSpPr>
            <a:spLocks noGrp="1"/>
          </p:cNvSpPr>
          <p:nvPr>
            <p:ph idx="1"/>
          </p:nvPr>
        </p:nvSpPr>
        <p:spPr>
          <a:xfrm>
            <a:off x="4999330" y="804333"/>
            <a:ext cx="6257721" cy="5249334"/>
          </a:xfrm>
        </p:spPr>
        <p:txBody>
          <a:bodyPr vert="horz" lIns="45720" tIns="45720" rIns="45720" bIns="45720" rtlCol="0" anchor="ctr">
            <a:normAutofit/>
          </a:bodyPr>
          <a:lstStyle/>
          <a:p>
            <a:pPr marL="342900" indent="-342900">
              <a:buAutoNum type="arabicPeriod"/>
            </a:pPr>
            <a:r>
              <a:rPr lang="en-GB" sz="1800" b="1" dirty="0" err="1"/>
              <a:t>Automatives</a:t>
            </a:r>
            <a:r>
              <a:rPr lang="en-GB" sz="1800" dirty="0"/>
              <a:t> - In</a:t>
            </a:r>
            <a:r>
              <a:rPr lang="en-GB" sz="1800" dirty="0">
                <a:ea typeface="+mn-lt"/>
                <a:cs typeface="+mn-lt"/>
              </a:rPr>
              <a:t> an industry that relies heavily on production and assembling, equipment failure can result in disruption and might incur the company millions. It is no surprise that the automotive industry will embrace </a:t>
            </a:r>
            <a:r>
              <a:rPr lang="en-GB" sz="1800" dirty="0" err="1">
                <a:ea typeface="+mn-lt"/>
                <a:cs typeface="+mn-lt"/>
              </a:rPr>
              <a:t>PdM</a:t>
            </a:r>
            <a:r>
              <a:rPr lang="en-GB" sz="1800" dirty="0">
                <a:ea typeface="+mn-lt"/>
                <a:cs typeface="+mn-lt"/>
              </a:rPr>
              <a:t> technology that reduces downtime and ensures continuous and efficient workflows.</a:t>
            </a:r>
            <a:endParaRPr lang="en-GB" sz="1800" dirty="0"/>
          </a:p>
          <a:p>
            <a:pPr marL="342900" indent="-342900">
              <a:buAutoNum type="arabicPeriod"/>
            </a:pPr>
            <a:r>
              <a:rPr lang="en-GB" sz="1800" b="1" dirty="0"/>
              <a:t>Transportation</a:t>
            </a:r>
            <a:r>
              <a:rPr lang="en-GB" sz="1800" dirty="0"/>
              <a:t> - Airlines</a:t>
            </a:r>
            <a:r>
              <a:rPr lang="en-GB" sz="1800" dirty="0">
                <a:ea typeface="+mn-lt"/>
                <a:cs typeface="+mn-lt"/>
              </a:rPr>
              <a:t> must consistently, closely monitor sensor data from the airplanes’ complex equipment. Proper functioning of equipment is of paramount importance to ensure passengers’ safety. Complex machinery present in trains can also benefit from predictive maintenance.</a:t>
            </a:r>
            <a:endParaRPr lang="en-GB" sz="1800" dirty="0"/>
          </a:p>
          <a:p>
            <a:pPr marL="342900" indent="-342900">
              <a:buAutoNum type="arabicPeriod"/>
            </a:pPr>
            <a:r>
              <a:rPr lang="en-GB" sz="1800" b="1" dirty="0"/>
              <a:t>Ports</a:t>
            </a:r>
            <a:r>
              <a:rPr lang="en-GB" sz="1800" dirty="0"/>
              <a:t> -</a:t>
            </a:r>
            <a:r>
              <a:rPr lang="en-GB" sz="1800" dirty="0">
                <a:ea typeface="+mn-lt"/>
                <a:cs typeface="+mn-lt"/>
              </a:rPr>
              <a:t> Since port equipment is continuously exposed to harsh conditions, their conditions deteriorate quickly. For example, cranes are crucial tools but are prone to failure. Crane downtime can lead to more waiting time for ships and lower throughput for ports. Reducing downtime can play a critical role in enhancing service quality and minimizing waste.</a:t>
            </a:r>
            <a:endParaRPr lang="en-GB" sz="1800" dirty="0"/>
          </a:p>
          <a:p>
            <a:endParaRPr lang="en-GB" sz="1700"/>
          </a:p>
        </p:txBody>
      </p:sp>
    </p:spTree>
    <p:extLst>
      <p:ext uri="{BB962C8B-B14F-4D97-AF65-F5344CB8AC3E}">
        <p14:creationId xmlns:p14="http://schemas.microsoft.com/office/powerpoint/2010/main" val="289443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F1FB-D7A9-44BB-9944-1E040E801C1B}"/>
              </a:ext>
            </a:extLst>
          </p:cNvPr>
          <p:cNvSpPr>
            <a:spLocks noGrp="1"/>
          </p:cNvSpPr>
          <p:nvPr>
            <p:ph type="title"/>
          </p:nvPr>
        </p:nvSpPr>
        <p:spPr>
          <a:xfrm>
            <a:off x="1024128" y="585216"/>
            <a:ext cx="9720072" cy="1499616"/>
          </a:xfrm>
        </p:spPr>
        <p:txBody>
          <a:bodyPr>
            <a:normAutofit/>
          </a:bodyPr>
          <a:lstStyle/>
          <a:p>
            <a:r>
              <a:rPr lang="en-GB"/>
              <a:t>Benefits</a:t>
            </a:r>
          </a:p>
        </p:txBody>
      </p:sp>
      <p:graphicFrame>
        <p:nvGraphicFramePr>
          <p:cNvPr id="5" name="Content Placeholder 2">
            <a:extLst>
              <a:ext uri="{FF2B5EF4-FFF2-40B4-BE49-F238E27FC236}">
                <a16:creationId xmlns:a16="http://schemas.microsoft.com/office/drawing/2014/main" id="{DFA9ADDF-EDD7-4B74-830F-8512FC6DF979}"/>
              </a:ext>
            </a:extLst>
          </p:cNvPr>
          <p:cNvGraphicFramePr>
            <a:graphicFrameLocks noGrp="1"/>
          </p:cNvGraphicFramePr>
          <p:nvPr>
            <p:ph idx="1"/>
            <p:extLst>
              <p:ext uri="{D42A27DB-BD31-4B8C-83A1-F6EECF244321}">
                <p14:modId xmlns:p14="http://schemas.microsoft.com/office/powerpoint/2010/main" val="7818269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34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60F9-2347-4B4C-B90B-6BFDB6A139DC}"/>
              </a:ext>
            </a:extLst>
          </p:cNvPr>
          <p:cNvSpPr>
            <a:spLocks noGrp="1"/>
          </p:cNvSpPr>
          <p:nvPr>
            <p:ph type="title"/>
          </p:nvPr>
        </p:nvSpPr>
        <p:spPr>
          <a:xfrm>
            <a:off x="1024128" y="585216"/>
            <a:ext cx="9720072" cy="1499616"/>
          </a:xfrm>
        </p:spPr>
        <p:txBody>
          <a:bodyPr>
            <a:normAutofit/>
          </a:bodyPr>
          <a:lstStyle/>
          <a:p>
            <a:r>
              <a:rPr lang="en-GB"/>
              <a:t>FUTURE ENHANCEMENTS </a:t>
            </a:r>
          </a:p>
        </p:txBody>
      </p:sp>
      <p:graphicFrame>
        <p:nvGraphicFramePr>
          <p:cNvPr id="5" name="Content Placeholder 2">
            <a:extLst>
              <a:ext uri="{FF2B5EF4-FFF2-40B4-BE49-F238E27FC236}">
                <a16:creationId xmlns:a16="http://schemas.microsoft.com/office/drawing/2014/main" id="{AEC9C1D1-96D1-4F7A-A4A1-7405A66878AA}"/>
              </a:ext>
            </a:extLst>
          </p:cNvPr>
          <p:cNvGraphicFramePr>
            <a:graphicFrameLocks noGrp="1"/>
          </p:cNvGraphicFramePr>
          <p:nvPr>
            <p:ph idx="1"/>
            <p:extLst>
              <p:ext uri="{D42A27DB-BD31-4B8C-83A1-F6EECF244321}">
                <p14:modId xmlns:p14="http://schemas.microsoft.com/office/powerpoint/2010/main" val="25445598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5788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Integral</vt:lpstr>
      <vt:lpstr>PREDICTIVE MAINTENANCE OF ENGINES</vt:lpstr>
      <vt:lpstr>What is Predictive Maintenance?</vt:lpstr>
      <vt:lpstr>Our Problem Statement</vt:lpstr>
      <vt:lpstr>Our Solution</vt:lpstr>
      <vt:lpstr>Our approach</vt:lpstr>
      <vt:lpstr>DEMONSTRATION</vt:lpstr>
      <vt:lpstr>Applications of predictive maintenance</vt:lpstr>
      <vt:lpstr>Benefits</vt:lpstr>
      <vt:lpstr>FUTURE ENHANCEMENTS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184</cp:revision>
  <dcterms:created xsi:type="dcterms:W3CDTF">2021-08-04T17:42:08Z</dcterms:created>
  <dcterms:modified xsi:type="dcterms:W3CDTF">2021-08-05T15:25:47Z</dcterms:modified>
</cp:coreProperties>
</file>